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0" r:id="rId4"/>
    <p:sldId id="29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24" r:id="rId17"/>
    <p:sldId id="325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270" r:id="rId26"/>
    <p:sldId id="273" r:id="rId27"/>
    <p:sldId id="274" r:id="rId28"/>
    <p:sldId id="275" r:id="rId29"/>
    <p:sldId id="276" r:id="rId30"/>
    <p:sldId id="277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80" r:id="rId42"/>
    <p:sldId id="291" r:id="rId43"/>
    <p:sldId id="292" r:id="rId44"/>
    <p:sldId id="293" r:id="rId45"/>
    <p:sldId id="294" r:id="rId46"/>
    <p:sldId id="295" r:id="rId47"/>
    <p:sldId id="298" r:id="rId48"/>
    <p:sldId id="299" r:id="rId49"/>
    <p:sldId id="300" r:id="rId50"/>
    <p:sldId id="323" r:id="rId51"/>
    <p:sldId id="301" r:id="rId52"/>
    <p:sldId id="302" r:id="rId53"/>
    <p:sldId id="303" r:id="rId54"/>
    <p:sldId id="304" r:id="rId55"/>
    <p:sldId id="305" r:id="rId56"/>
    <p:sldId id="322" r:id="rId57"/>
    <p:sldId id="306" r:id="rId58"/>
    <p:sldId id="308" r:id="rId59"/>
    <p:sldId id="316" r:id="rId60"/>
    <p:sldId id="317" r:id="rId61"/>
    <p:sldId id="310" r:id="rId62"/>
    <p:sldId id="311" r:id="rId63"/>
    <p:sldId id="309" r:id="rId64"/>
    <p:sldId id="312" r:id="rId65"/>
    <p:sldId id="318" r:id="rId66"/>
    <p:sldId id="319" r:id="rId67"/>
    <p:sldId id="320" r:id="rId68"/>
    <p:sldId id="321" r:id="rId69"/>
    <p:sldId id="314" r:id="rId70"/>
    <p:sldId id="31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4725C-97C9-4335-BDDD-1EBFEA76986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0A14D-54DE-4899-82FC-E9D72E47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DEEB-1AB0-4DE3-99AD-042AD92134FA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28FC-F495-41BA-A882-45FC2E4A1D32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DFA6-C9C5-44DC-983F-FFC3084E3011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1568-700D-41B9-84BF-8902113CD68B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750FF-80C2-4045-A0A4-CDE4AC78527C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5F1B1-D986-4359-B80A-DC774FA53B8E}" type="datetime1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BF88-3FCF-4FEA-B5AB-84ACE195194A}" type="datetime1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AF5C-60FF-441B-BAAB-018358FF6516}" type="datetime1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6FB6-2DB6-4E47-953F-933374148A8F}" type="datetime1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24AA-B165-4D5A-8C78-EFE77C405F3A}" type="datetime1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9B0D-BD84-4B0C-B7E8-03BCD5EF25CC}" type="datetime1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27816-565E-40DF-A78E-3723B170C56A}" type="datetime1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 – Linear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56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vs.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2488"/>
            <a:ext cx="90678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915400" cy="549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5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3401"/>
            <a:ext cx="89916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6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39"/>
            <a:ext cx="9110101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3"/>
            <a:ext cx="9143999" cy="498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4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219200"/>
            <a:ext cx="7882121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9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8" y="1219200"/>
            <a:ext cx="7341772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41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 technique</a:t>
            </a:r>
          </a:p>
          <a:p>
            <a:r>
              <a:rPr lang="en-US" dirty="0" smtClean="0"/>
              <a:t>Used when the value that you want to predict is a </a:t>
            </a:r>
            <a:r>
              <a:rPr lang="en-US" b="1" dirty="0" smtClean="0"/>
              <a:t>continuous</a:t>
            </a:r>
            <a:r>
              <a:rPr lang="en-US" dirty="0" smtClean="0"/>
              <a:t> variable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sz="2800" dirty="0" smtClean="0"/>
              <a:t>e.g. - Predicting the </a:t>
            </a:r>
            <a:r>
              <a:rPr lang="en-US" sz="2800" b="1" dirty="0" smtClean="0"/>
              <a:t>height</a:t>
            </a:r>
            <a:r>
              <a:rPr lang="en-US" sz="2800" dirty="0" smtClean="0"/>
              <a:t> of a person based on the nationality, age, gender….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- Predicting the housing </a:t>
            </a:r>
            <a:r>
              <a:rPr lang="en-US" sz="2800" b="1" dirty="0" smtClean="0"/>
              <a:t>price</a:t>
            </a:r>
            <a:r>
              <a:rPr lang="en-US" sz="2800" dirty="0" smtClean="0"/>
              <a:t> based on the floor area, no. of floors, city……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- Predicting the </a:t>
            </a:r>
            <a:r>
              <a:rPr lang="en-US" sz="2800" b="1" dirty="0" smtClean="0"/>
              <a:t>value</a:t>
            </a:r>
            <a:r>
              <a:rPr lang="en-US" sz="2800" dirty="0" smtClean="0"/>
              <a:t> of a share based on the company revenue, profit,……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543050"/>
            <a:ext cx="66389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80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609725"/>
            <a:ext cx="66103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32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57338"/>
            <a:ext cx="66865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09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466850"/>
            <a:ext cx="6657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5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09725"/>
            <a:ext cx="6638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31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" y="1447800"/>
            <a:ext cx="8916848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4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DO: Positive and Negative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" y="152401"/>
            <a:ext cx="9036223" cy="563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5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DO: Derivation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143999" cy="456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6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0"/>
            <a:ext cx="8987168" cy="528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3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913"/>
            <a:ext cx="9022133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2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regression?</a:t>
            </a:r>
          </a:p>
          <a:p>
            <a:r>
              <a:rPr lang="en-US" dirty="0" smtClean="0"/>
              <a:t>Linear regression with one variable</a:t>
            </a:r>
          </a:p>
          <a:p>
            <a:r>
              <a:rPr lang="en-US" dirty="0" smtClean="0"/>
              <a:t>Linear regression with multiple variables</a:t>
            </a:r>
          </a:p>
          <a:p>
            <a:r>
              <a:rPr lang="en-US" dirty="0" smtClean="0"/>
              <a:t>Polynomial regression</a:t>
            </a:r>
          </a:p>
          <a:p>
            <a:r>
              <a:rPr lang="en-US" dirty="0" smtClean="0"/>
              <a:t>Dealing with common issues</a:t>
            </a:r>
          </a:p>
          <a:p>
            <a:r>
              <a:rPr lang="en-US" dirty="0" smtClean="0"/>
              <a:t>Normal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1"/>
            <a:ext cx="910936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25"/>
            <a:ext cx="891998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4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" y="1047750"/>
            <a:ext cx="9116987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0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00"/>
            <a:ext cx="914927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9175"/>
            <a:ext cx="9143999" cy="45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2989"/>
            <a:ext cx="9143999" cy="445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1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025"/>
            <a:ext cx="9193979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74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2989"/>
            <a:ext cx="9143999" cy="444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6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2039"/>
            <a:ext cx="9144000" cy="446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8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39"/>
            <a:ext cx="9144000" cy="449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1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regression with single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52497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9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4" y="381000"/>
            <a:ext cx="8841016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regression with multiple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2489"/>
            <a:ext cx="9177011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2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DO: Vector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3463"/>
            <a:ext cx="9144000" cy="448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6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7" y="776289"/>
            <a:ext cx="8981893" cy="493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6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209"/>
            <a:ext cx="8991600" cy="487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4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229"/>
            <a:ext cx="9143999" cy="455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2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9613"/>
            <a:ext cx="9176402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4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9" y="814388"/>
            <a:ext cx="8925601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54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descent for polynomial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cost function is not convex now, we might get stuck in local minima</a:t>
            </a:r>
          </a:p>
          <a:p>
            <a:r>
              <a:rPr lang="en-US" dirty="0" smtClean="0"/>
              <a:t>No straight-forward solution for this</a:t>
            </a:r>
          </a:p>
          <a:p>
            <a:r>
              <a:rPr lang="en-US" dirty="0" smtClean="0"/>
              <a:t>Have to try different initial values for </a:t>
            </a:r>
            <a:r>
              <a:rPr lang="el-GR" dirty="0" smtClean="0"/>
              <a:t>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95400"/>
            <a:ext cx="8658225" cy="470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09614"/>
            <a:ext cx="8991600" cy="494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6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5"/>
            <a:ext cx="906156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1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2" y="809625"/>
            <a:ext cx="896151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issues and how to overcome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</a:p>
          <a:p>
            <a:r>
              <a:rPr lang="en-US" dirty="0" smtClean="0"/>
              <a:t>Feature Scaling</a:t>
            </a:r>
          </a:p>
          <a:p>
            <a:r>
              <a:rPr lang="en-US" dirty="0" smtClean="0"/>
              <a:t>Overfitting and </a:t>
            </a:r>
            <a:r>
              <a:rPr lang="en-US" dirty="0" err="1" smtClean="0"/>
              <a:t>underfitting</a:t>
            </a:r>
            <a:r>
              <a:rPr lang="en-US" dirty="0" smtClean="0"/>
              <a:t> (bias and variance)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6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" y="757239"/>
            <a:ext cx="9084404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2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53525" cy="520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067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26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04850"/>
            <a:ext cx="8867309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3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DO: Write the notation……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676400"/>
            <a:ext cx="7086600" cy="34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4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DO : Mean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42949"/>
            <a:ext cx="8839200" cy="48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4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747713"/>
            <a:ext cx="9067799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2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39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8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" y="838200"/>
            <a:ext cx="9023933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4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25"/>
            <a:ext cx="91440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8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009"/>
            <a:ext cx="8991600" cy="498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5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55414"/>
            <a:ext cx="8523892" cy="534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2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and </a:t>
            </a:r>
            <a:r>
              <a:rPr lang="en-US" dirty="0" err="1" smtClean="0"/>
              <a:t>Underfitting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the linear regression/learning algorithm, is suffering from overfitting, getting more training data may help.</a:t>
            </a:r>
          </a:p>
          <a:p>
            <a:r>
              <a:rPr lang="en-US" dirty="0" smtClean="0"/>
              <a:t>If the linear regression/learning algorithm is suffering from </a:t>
            </a:r>
            <a:r>
              <a:rPr lang="en-US" dirty="0" err="1" smtClean="0"/>
              <a:t>underfitting</a:t>
            </a:r>
            <a:r>
              <a:rPr lang="en-US" dirty="0" smtClean="0"/>
              <a:t>, the hypothesis has to be changed (the order of the hypothesis has to be increased/or made more complex in the case of Linear Regression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Else, can adjust the regularization term to fix overfitting or </a:t>
            </a:r>
            <a:r>
              <a:rPr lang="en-US" dirty="0" err="1" smtClean="0"/>
              <a:t>underfitting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 is used to predict continuous values based on historical data</a:t>
            </a:r>
          </a:p>
          <a:p>
            <a:r>
              <a:rPr lang="en-US" dirty="0" smtClean="0"/>
              <a:t>Supervised learning technique (as historical values are there)</a:t>
            </a:r>
          </a:p>
          <a:p>
            <a:r>
              <a:rPr lang="en-US" dirty="0" smtClean="0"/>
              <a:t>Linear regression with single feature</a:t>
            </a:r>
          </a:p>
          <a:p>
            <a:r>
              <a:rPr lang="en-US" dirty="0" smtClean="0"/>
              <a:t>Linear regression with multiple features</a:t>
            </a:r>
          </a:p>
          <a:p>
            <a:r>
              <a:rPr lang="en-US" dirty="0" smtClean="0"/>
              <a:t>Polynomial regression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DO – Write the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557338"/>
            <a:ext cx="5453062" cy="39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8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 (iterative method to solve regression problems)</a:t>
            </a:r>
          </a:p>
          <a:p>
            <a:r>
              <a:rPr lang="en-US" dirty="0" smtClean="0"/>
              <a:t>Normal equation (analytical method to solve regression problems)</a:t>
            </a:r>
          </a:p>
          <a:p>
            <a:r>
              <a:rPr lang="en-US" dirty="0" smtClean="0"/>
              <a:t>Common issues  </a:t>
            </a:r>
          </a:p>
          <a:p>
            <a:pPr marL="0" indent="0">
              <a:buNone/>
            </a:pPr>
            <a:r>
              <a:rPr lang="en-US" dirty="0" smtClean="0"/>
              <a:t>     -  Learning rate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 Feature scaling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 Overfitting and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775"/>
            <a:ext cx="89154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47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423</Words>
  <Application>Microsoft Office PowerPoint</Application>
  <PresentationFormat>On-screen Show (4:3)</PresentationFormat>
  <Paragraphs>165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Lecture 2 – Linear Regression</vt:lpstr>
      <vt:lpstr>Regression</vt:lpstr>
      <vt:lpstr>Outline</vt:lpstr>
      <vt:lpstr>Linear regression with single variable</vt:lpstr>
      <vt:lpstr>PowerPoint Presentation</vt:lpstr>
      <vt:lpstr>Training Data Example</vt:lpstr>
      <vt:lpstr>Learning process</vt:lpstr>
      <vt:lpstr>Hypothesis</vt:lpstr>
      <vt:lpstr>Cost Function</vt:lpstr>
      <vt:lpstr>PowerPoint Presentation</vt:lpstr>
      <vt:lpstr>Hypothesis vs.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with multiple variables</vt:lpstr>
      <vt:lpstr>PowerPoint Presentation</vt:lpstr>
      <vt:lpstr>PowerPoint Presentation</vt:lpstr>
      <vt:lpstr>PowerPoint Presentation</vt:lpstr>
      <vt:lpstr>PowerPoint Presentation</vt:lpstr>
      <vt:lpstr>Polynomial regression</vt:lpstr>
      <vt:lpstr>PowerPoint Presentation</vt:lpstr>
      <vt:lpstr>PowerPoint Presentation</vt:lpstr>
      <vt:lpstr>Gradient descent for polynomial regression</vt:lpstr>
      <vt:lpstr>Normal equation</vt:lpstr>
      <vt:lpstr>PowerPoint Presentation</vt:lpstr>
      <vt:lpstr>PowerPoint Presentation</vt:lpstr>
      <vt:lpstr>PowerPoint Presentation</vt:lpstr>
      <vt:lpstr>Common issues and how to overcome them</vt:lpstr>
      <vt:lpstr>PowerPoint Presentation</vt:lpstr>
      <vt:lpstr>Learning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 and Underfitting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– Linear Regression</dc:title>
  <dc:creator>Dharshana Kasthurirathna</dc:creator>
  <cp:lastModifiedBy>Dharshana Kasthurirathna</cp:lastModifiedBy>
  <cp:revision>54</cp:revision>
  <dcterms:created xsi:type="dcterms:W3CDTF">2006-08-16T00:00:00Z</dcterms:created>
  <dcterms:modified xsi:type="dcterms:W3CDTF">2019-02-24T07:54:29Z</dcterms:modified>
</cp:coreProperties>
</file>